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B200"/>
    <a:srgbClr val="FFC305"/>
    <a:srgbClr val="FFD757"/>
    <a:srgbClr val="FFD961"/>
    <a:srgbClr val="FF7875"/>
    <a:srgbClr val="6DD9FF"/>
    <a:srgbClr val="BAE18F"/>
    <a:srgbClr val="FFE48F"/>
    <a:srgbClr val="FFDD7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50" d="100"/>
          <a:sy n="50" d="100"/>
        </p:scale>
        <p:origin x="-5170" y="-5074"/>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105" indent="0" algn="ctr">
              <a:buNone/>
              <a:defRPr>
                <a:solidFill>
                  <a:schemeClr val="tx1">
                    <a:tint val="75000"/>
                  </a:schemeClr>
                </a:solidFill>
              </a:defRPr>
            </a:lvl2pPr>
            <a:lvl3pPr marL="4388211" indent="0" algn="ctr">
              <a:buNone/>
              <a:defRPr>
                <a:solidFill>
                  <a:schemeClr val="tx1">
                    <a:tint val="75000"/>
                  </a:schemeClr>
                </a:solidFill>
              </a:defRPr>
            </a:lvl3pPr>
            <a:lvl4pPr marL="6582316" indent="0" algn="ctr">
              <a:buNone/>
              <a:defRPr>
                <a:solidFill>
                  <a:schemeClr val="tx1">
                    <a:tint val="75000"/>
                  </a:schemeClr>
                </a:solidFill>
              </a:defRPr>
            </a:lvl4pPr>
            <a:lvl5pPr marL="8776423" indent="0" algn="ctr">
              <a:buNone/>
              <a:defRPr>
                <a:solidFill>
                  <a:schemeClr val="tx1">
                    <a:tint val="75000"/>
                  </a:schemeClr>
                </a:solidFill>
              </a:defRPr>
            </a:lvl5pPr>
            <a:lvl6pPr marL="10970528" indent="0" algn="ctr">
              <a:buNone/>
              <a:defRPr>
                <a:solidFill>
                  <a:schemeClr val="tx1">
                    <a:tint val="75000"/>
                  </a:schemeClr>
                </a:solidFill>
              </a:defRPr>
            </a:lvl6pPr>
            <a:lvl7pPr marL="13164633" indent="0" algn="ctr">
              <a:buNone/>
              <a:defRPr>
                <a:solidFill>
                  <a:schemeClr val="tx1">
                    <a:tint val="75000"/>
                  </a:schemeClr>
                </a:solidFill>
              </a:defRPr>
            </a:lvl7pPr>
            <a:lvl8pPr marL="15358739" indent="0" algn="ctr">
              <a:buNone/>
              <a:defRPr>
                <a:solidFill>
                  <a:schemeClr val="tx1">
                    <a:tint val="75000"/>
                  </a:schemeClr>
                </a:solidFill>
              </a:defRPr>
            </a:lvl8pPr>
            <a:lvl9pPr marL="1755284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9"/>
          </a:xfrm>
        </p:spPr>
        <p:txBody>
          <a:bodyPr anchor="b"/>
          <a:lstStyle>
            <a:lvl1pPr marL="0" indent="0">
              <a:buNone/>
              <a:defRPr sz="9600">
                <a:solidFill>
                  <a:schemeClr val="tx1">
                    <a:tint val="75000"/>
                  </a:schemeClr>
                </a:solidFill>
              </a:defRPr>
            </a:lvl1pPr>
            <a:lvl2pPr marL="2194105" indent="0">
              <a:buNone/>
              <a:defRPr sz="8700">
                <a:solidFill>
                  <a:schemeClr val="tx1">
                    <a:tint val="75000"/>
                  </a:schemeClr>
                </a:solidFill>
              </a:defRPr>
            </a:lvl2pPr>
            <a:lvl3pPr marL="4388211" indent="0">
              <a:buNone/>
              <a:defRPr sz="7700">
                <a:solidFill>
                  <a:schemeClr val="tx1">
                    <a:tint val="75000"/>
                  </a:schemeClr>
                </a:solidFill>
              </a:defRPr>
            </a:lvl3pPr>
            <a:lvl4pPr marL="6582316" indent="0">
              <a:buNone/>
              <a:defRPr sz="6600">
                <a:solidFill>
                  <a:schemeClr val="tx1">
                    <a:tint val="75000"/>
                  </a:schemeClr>
                </a:solidFill>
              </a:defRPr>
            </a:lvl4pPr>
            <a:lvl5pPr marL="8776423" indent="0">
              <a:buNone/>
              <a:defRPr sz="6600">
                <a:solidFill>
                  <a:schemeClr val="tx1">
                    <a:tint val="75000"/>
                  </a:schemeClr>
                </a:solidFill>
              </a:defRPr>
            </a:lvl5pPr>
            <a:lvl6pPr marL="10970528" indent="0">
              <a:buNone/>
              <a:defRPr sz="6600">
                <a:solidFill>
                  <a:schemeClr val="tx1">
                    <a:tint val="75000"/>
                  </a:schemeClr>
                </a:solidFill>
              </a:defRPr>
            </a:lvl6pPr>
            <a:lvl7pPr marL="13164633" indent="0">
              <a:buNone/>
              <a:defRPr sz="6600">
                <a:solidFill>
                  <a:schemeClr val="tx1">
                    <a:tint val="75000"/>
                  </a:schemeClr>
                </a:solidFill>
              </a:defRPr>
            </a:lvl7pPr>
            <a:lvl8pPr marL="15358739" indent="0">
              <a:buNone/>
              <a:defRPr sz="6600">
                <a:solidFill>
                  <a:schemeClr val="tx1">
                    <a:tint val="75000"/>
                  </a:schemeClr>
                </a:solidFill>
              </a:defRPr>
            </a:lvl8pPr>
            <a:lvl9pPr marL="17552844" indent="0">
              <a:buNone/>
              <a:defRPr sz="6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D26CB9-01E4-44B8-8084-BCC418CF4A2D}" type="datetimeFigureOut">
              <a:rPr lang="en-US" smtClean="0"/>
              <a:pPr/>
              <a:t>5/27/2014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1" y="7368544"/>
            <a:ext cx="19392903"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1" y="10439400"/>
            <a:ext cx="19392903"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4"/>
            <a:ext cx="19400521"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1"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D26CB9-01E4-44B8-8084-BCC418CF4A2D}" type="datetimeFigureOut">
              <a:rPr lang="en-US" smtClean="0"/>
              <a:pPr/>
              <a:t>5/27/2014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D26CB9-01E4-44B8-8084-BCC418CF4A2D}" type="datetimeFigureOut">
              <a:rPr lang="en-US" smtClean="0"/>
              <a:pPr/>
              <a:t>5/27/2014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5/27/2014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1" y="1310643"/>
            <a:ext cx="24536400" cy="28094943"/>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3" cy="22517103"/>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3"/>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3" y="2941320"/>
            <a:ext cx="26334720" cy="19751040"/>
          </a:xfrm>
        </p:spPr>
        <p:txBody>
          <a:bodyPr/>
          <a:lstStyle>
            <a:lvl1pPr marL="0" indent="0">
              <a:buNone/>
              <a:defRPr sz="15300"/>
            </a:lvl1pPr>
            <a:lvl2pPr marL="2194105" indent="0">
              <a:buNone/>
              <a:defRPr sz="13400"/>
            </a:lvl2pPr>
            <a:lvl3pPr marL="4388211" indent="0">
              <a:buNone/>
              <a:defRPr sz="11500"/>
            </a:lvl3pPr>
            <a:lvl4pPr marL="6582316" indent="0">
              <a:buNone/>
              <a:defRPr sz="9600"/>
            </a:lvl4pPr>
            <a:lvl5pPr marL="8776423" indent="0">
              <a:buNone/>
              <a:defRPr sz="9600"/>
            </a:lvl5pPr>
            <a:lvl6pPr marL="10970528" indent="0">
              <a:buNone/>
              <a:defRPr sz="9600"/>
            </a:lvl6pPr>
            <a:lvl7pPr marL="13164633" indent="0">
              <a:buNone/>
              <a:defRPr sz="9600"/>
            </a:lvl7pPr>
            <a:lvl8pPr marL="15358739" indent="0">
              <a:buNone/>
              <a:defRPr sz="9600"/>
            </a:lvl8pPr>
            <a:lvl9pPr marL="17552844" indent="0">
              <a:buNone/>
              <a:defRPr sz="9600"/>
            </a:lvl9pPr>
          </a:lstStyle>
          <a:p>
            <a:endParaRPr lang="en-US"/>
          </a:p>
        </p:txBody>
      </p:sp>
      <p:sp>
        <p:nvSpPr>
          <p:cNvPr id="4" name="Text Placeholder 3"/>
          <p:cNvSpPr>
            <a:spLocks noGrp="1"/>
          </p:cNvSpPr>
          <p:nvPr>
            <p:ph type="body" sz="half" idx="2"/>
          </p:nvPr>
        </p:nvSpPr>
        <p:spPr>
          <a:xfrm>
            <a:off x="8602983" y="25763224"/>
            <a:ext cx="26334720" cy="3863339"/>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80" cy="5486400"/>
          </a:xfrm>
          <a:prstGeom prst="rect">
            <a:avLst/>
          </a:prstGeom>
        </p:spPr>
        <p:txBody>
          <a:bodyPr vert="horz" lIns="438822" tIns="219410" rIns="438822" bIns="21941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2"/>
            <a:ext cx="39502080" cy="21724623"/>
          </a:xfrm>
          <a:prstGeom prst="rect">
            <a:avLst/>
          </a:prstGeom>
        </p:spPr>
        <p:txBody>
          <a:bodyPr vert="horz" lIns="438822" tIns="219410" rIns="438822" bIns="21941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3"/>
            <a:ext cx="10241280" cy="1752600"/>
          </a:xfrm>
          <a:prstGeom prst="rect">
            <a:avLst/>
          </a:prstGeom>
        </p:spPr>
        <p:txBody>
          <a:bodyPr vert="horz" lIns="438822" tIns="219410" rIns="438822" bIns="219410" rtlCol="0" anchor="ctr"/>
          <a:lstStyle>
            <a:lvl1pPr algn="l">
              <a:defRPr sz="5700">
                <a:solidFill>
                  <a:schemeClr val="tx1">
                    <a:tint val="75000"/>
                  </a:schemeClr>
                </a:solidFill>
              </a:defRPr>
            </a:lvl1pPr>
          </a:lstStyle>
          <a:p>
            <a:fld id="{D9D26CB9-01E4-44B8-8084-BCC418CF4A2D}" type="datetimeFigureOut">
              <a:rPr lang="en-US" smtClean="0"/>
              <a:pPr/>
              <a:t>5/27/2014</a:t>
            </a:fld>
            <a:endParaRPr lang="en-US"/>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438822" tIns="219410" rIns="438822" bIns="219410" rtlCol="0" anchor="ctr"/>
          <a:lstStyle>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438822" tIns="219410" rIns="438822" bIns="219410" rtlCol="0" anchor="ctr"/>
          <a:lstStyle>
            <a:lvl1pPr algn="r">
              <a:defRPr sz="5700">
                <a:solidFill>
                  <a:schemeClr val="tx1">
                    <a:tint val="75000"/>
                  </a:schemeClr>
                </a:solidFill>
              </a:defRPr>
            </a:lvl1pPr>
          </a:lstStyle>
          <a:p>
            <a:fld id="{8EAD30C5-67B1-44D9-8976-9ADE0310717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8211" rtl="0" eaLnBrk="1" latinLnBrk="0" hangingPunct="1">
        <a:spcBef>
          <a:spcPct val="0"/>
        </a:spcBef>
        <a:buNone/>
        <a:defRPr sz="21100" kern="1200">
          <a:solidFill>
            <a:schemeClr val="tx1"/>
          </a:solidFill>
          <a:latin typeface="+mj-lt"/>
          <a:ea typeface="+mj-ea"/>
          <a:cs typeface="+mj-cs"/>
        </a:defRPr>
      </a:lvl1pPr>
    </p:titleStyle>
    <p:bodyStyle>
      <a:lvl1pPr marL="1645579" indent="-1645579" algn="l" defTabSz="4388211" rtl="0" eaLnBrk="1" latinLnBrk="0" hangingPunct="1">
        <a:spcBef>
          <a:spcPct val="20000"/>
        </a:spcBef>
        <a:buFont typeface="Arial" pitchFamily="34" charset="0"/>
        <a:buChar char="•"/>
        <a:defRPr sz="153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1.jpe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6200" y="4940968"/>
            <a:ext cx="20197009" cy="23567822"/>
          </a:xfrm>
          <a:prstGeom prst="rect">
            <a:avLst/>
          </a:prstGeom>
          <a:solidFill>
            <a:srgbClr val="FFE48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0" y="28575000"/>
            <a:ext cx="43891200" cy="4343400"/>
            <a:chOff x="0" y="28575000"/>
            <a:chExt cx="43891200" cy="4343400"/>
          </a:xfrm>
        </p:grpSpPr>
        <p:sp>
          <p:nvSpPr>
            <p:cNvPr id="2" name="Rectangle 1"/>
            <p:cNvSpPr/>
            <p:nvPr/>
          </p:nvSpPr>
          <p:spPr>
            <a:xfrm>
              <a:off x="0" y="28575000"/>
              <a:ext cx="43891200" cy="4343400"/>
            </a:xfrm>
            <a:prstGeom prst="rect">
              <a:avLst/>
            </a:prstGeom>
            <a:solidFill>
              <a:schemeClr val="bg1"/>
            </a:solidFill>
            <a:ln>
              <a:solidFill>
                <a:srgbClr val="A8B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5" name="TextBox 4"/>
            <p:cNvSpPr txBox="1"/>
            <p:nvPr/>
          </p:nvSpPr>
          <p:spPr>
            <a:xfrm>
              <a:off x="1502228" y="29994690"/>
              <a:ext cx="25668515" cy="1437810"/>
            </a:xfrm>
            <a:prstGeom prst="rect">
              <a:avLst/>
            </a:prstGeom>
            <a:noFill/>
          </p:spPr>
          <p:txBody>
            <a:bodyPr wrap="square" lIns="73841" tIns="36921" rIns="73841" bIns="36921" rtlCol="0">
              <a:spAutoFit/>
            </a:bodyPr>
            <a:lstStyle/>
            <a:p>
              <a:r>
                <a:rPr lang="en-US" dirty="0" smtClean="0"/>
                <a:t>Department of Electrical and Computer Engineering</a:t>
              </a:r>
              <a:endParaRPr lang="en-US" dirty="0"/>
            </a:p>
          </p:txBody>
        </p:sp>
      </p:grpSp>
      <p:sp>
        <p:nvSpPr>
          <p:cNvPr id="32" name="Rectangle 31"/>
          <p:cNvSpPr/>
          <p:nvPr/>
        </p:nvSpPr>
        <p:spPr>
          <a:xfrm>
            <a:off x="6858000" y="15200282"/>
            <a:ext cx="13391147" cy="6935784"/>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rot="5400000">
            <a:off x="21428241" y="-21456317"/>
            <a:ext cx="998621" cy="438952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TextBox 27"/>
          <p:cNvSpPr txBox="1"/>
          <p:nvPr/>
        </p:nvSpPr>
        <p:spPr>
          <a:xfrm>
            <a:off x="1010652" y="609070"/>
            <a:ext cx="41873903" cy="4508927"/>
          </a:xfrm>
          <a:prstGeom prst="rect">
            <a:avLst/>
          </a:prstGeom>
          <a:noFill/>
        </p:spPr>
        <p:txBody>
          <a:bodyPr wrap="square" rtlCol="0">
            <a:spAutoFit/>
          </a:bodyPr>
          <a:lstStyle/>
          <a:p>
            <a:pPr algn="ctr"/>
            <a:r>
              <a:rPr lang="en-US" sz="28700" dirty="0" smtClean="0"/>
              <a:t>Erebus Labs STEM Sensor</a:t>
            </a:r>
          </a:p>
        </p:txBody>
      </p:sp>
      <p:sp>
        <p:nvSpPr>
          <p:cNvPr id="33" name="Rectangle 32"/>
          <p:cNvSpPr/>
          <p:nvPr/>
        </p:nvSpPr>
        <p:spPr>
          <a:xfrm>
            <a:off x="19731789" y="5006340"/>
            <a:ext cx="1308673" cy="10678278"/>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0273211" y="4940969"/>
            <a:ext cx="23617990" cy="23567822"/>
          </a:xfrm>
          <a:prstGeom prst="rect">
            <a:avLst/>
          </a:prstGeom>
          <a:solidFill>
            <a:srgbClr val="BAE18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2884558" y="0"/>
            <a:ext cx="1054768" cy="285087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72342" y="25603200"/>
            <a:ext cx="2578007" cy="2967851"/>
          </a:xfrm>
          <a:prstGeom prst="rect">
            <a:avLst/>
          </a:prstGeom>
        </p:spPr>
      </p:pic>
      <p:sp>
        <p:nvSpPr>
          <p:cNvPr id="34" name="Rectangle 33"/>
          <p:cNvSpPr/>
          <p:nvPr/>
        </p:nvSpPr>
        <p:spPr>
          <a:xfrm>
            <a:off x="1030705" y="21704968"/>
            <a:ext cx="6360696" cy="1018288"/>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371347" y="15712440"/>
            <a:ext cx="12877800" cy="12803569"/>
          </a:xfrm>
          <a:prstGeom prst="rect">
            <a:avLst/>
          </a:prstGeom>
          <a:solidFill>
            <a:srgbClr val="6DD9F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10654" y="22202275"/>
            <a:ext cx="6380746" cy="6306515"/>
          </a:xfrm>
          <a:prstGeom prst="rect">
            <a:avLst/>
          </a:prstGeom>
          <a:solidFill>
            <a:srgbClr val="FF7875"/>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a:xfrm>
            <a:off x="-1" y="-1"/>
            <a:ext cx="1010653" cy="285578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5" name="Straight Connector 34"/>
          <p:cNvCxnSpPr/>
          <p:nvPr/>
        </p:nvCxnSpPr>
        <p:spPr>
          <a:xfrm flipH="1" flipV="1">
            <a:off x="19735800" y="15194280"/>
            <a:ext cx="472440" cy="441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6836479" y="21690522"/>
            <a:ext cx="472440" cy="441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6858000" y="15194280"/>
            <a:ext cx="518160" cy="487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435214" y="15775940"/>
            <a:ext cx="12750165" cy="1328229"/>
          </a:xfrm>
          <a:prstGeom prst="rect">
            <a:avLst/>
          </a:prstGeom>
          <a:solidFill>
            <a:schemeClr val="tx2">
              <a:lumMod val="60000"/>
              <a:lumOff val="40000"/>
            </a:schemeClr>
          </a:solidFill>
        </p:spPr>
        <p:txBody>
          <a:bodyPr wrap="square" rtlCol="0">
            <a:spAutoFit/>
          </a:bodyPr>
          <a:lstStyle/>
          <a:p>
            <a:pPr algn="ctr"/>
            <a:r>
              <a:rPr lang="en-US" sz="8000" dirty="0" smtClean="0"/>
              <a:t>The Team</a:t>
            </a:r>
            <a:endParaRPr lang="en-US" sz="8000" dirty="0"/>
          </a:p>
        </p:txBody>
      </p:sp>
      <p:sp>
        <p:nvSpPr>
          <p:cNvPr id="10" name="TextBox 9"/>
          <p:cNvSpPr txBox="1"/>
          <p:nvPr/>
        </p:nvSpPr>
        <p:spPr>
          <a:xfrm>
            <a:off x="2217848" y="5005345"/>
            <a:ext cx="17136181" cy="1323439"/>
          </a:xfrm>
          <a:prstGeom prst="rect">
            <a:avLst/>
          </a:prstGeom>
          <a:solidFill>
            <a:srgbClr val="FFC305"/>
          </a:solidFill>
        </p:spPr>
        <p:txBody>
          <a:bodyPr wrap="square" rtlCol="0">
            <a:spAutoFit/>
          </a:bodyPr>
          <a:lstStyle/>
          <a:p>
            <a:r>
              <a:rPr lang="en-US" sz="8000" dirty="0" smtClean="0"/>
              <a:t>Overview</a:t>
            </a:r>
          </a:p>
        </p:txBody>
      </p:sp>
      <p:sp>
        <p:nvSpPr>
          <p:cNvPr id="13" name="TextBox 12"/>
          <p:cNvSpPr txBox="1"/>
          <p:nvPr/>
        </p:nvSpPr>
        <p:spPr>
          <a:xfrm>
            <a:off x="2211304" y="10607071"/>
            <a:ext cx="7889205" cy="1323439"/>
          </a:xfrm>
          <a:prstGeom prst="rect">
            <a:avLst/>
          </a:prstGeom>
          <a:solidFill>
            <a:srgbClr val="FFC305"/>
          </a:solidFill>
        </p:spPr>
        <p:txBody>
          <a:bodyPr wrap="square" rtlCol="0">
            <a:spAutoFit/>
          </a:bodyPr>
          <a:lstStyle/>
          <a:p>
            <a:r>
              <a:rPr lang="en-US" sz="8000" dirty="0" smtClean="0"/>
              <a:t>Objective</a:t>
            </a:r>
            <a:endParaRPr lang="en-US" sz="8000" dirty="0"/>
          </a:p>
        </p:txBody>
      </p:sp>
      <p:pic>
        <p:nvPicPr>
          <p:cNvPr id="37" name="Picture 36"/>
          <p:cNvPicPr>
            <a:picLocks noChangeAspect="1"/>
          </p:cNvPicPr>
          <p:nvPr/>
        </p:nvPicPr>
        <p:blipFill>
          <a:blip r:embed="rId4"/>
          <a:stretch>
            <a:fillRect/>
          </a:stretch>
        </p:blipFill>
        <p:spPr>
          <a:xfrm>
            <a:off x="35316272" y="19643654"/>
            <a:ext cx="7261746" cy="5077896"/>
          </a:xfrm>
          <a:prstGeom prst="rect">
            <a:avLst/>
          </a:prstGeom>
        </p:spPr>
      </p:pic>
      <p:sp>
        <p:nvSpPr>
          <p:cNvPr id="21" name="TextBox 20"/>
          <p:cNvSpPr txBox="1"/>
          <p:nvPr/>
        </p:nvSpPr>
        <p:spPr>
          <a:xfrm>
            <a:off x="1831943" y="6519379"/>
            <a:ext cx="17522086" cy="2601792"/>
          </a:xfrm>
          <a:prstGeom prst="rect">
            <a:avLst/>
          </a:prstGeom>
          <a:noFill/>
        </p:spPr>
        <p:txBody>
          <a:bodyPr wrap="square" rtlCol="0">
            <a:noAutofit/>
          </a:bodyPr>
          <a:lstStyle/>
          <a:p>
            <a:pPr algn="just"/>
            <a:r>
              <a:rPr lang="en-US" sz="3200" dirty="0"/>
              <a:t>Current educational curriculum in the US lacks a focus on Science, Technology, Engineering, and Mathematics (commonly referred to as STEM</a:t>
            </a:r>
            <a:r>
              <a:rPr lang="en-US" sz="3200" dirty="0" smtClean="0"/>
              <a:t>). Negative </a:t>
            </a:r>
            <a:r>
              <a:rPr lang="en-US" sz="3200" dirty="0"/>
              <a:t>interest begins in elementary classrooms </a:t>
            </a:r>
            <a:r>
              <a:rPr lang="en-US" sz="3200" dirty="0" smtClean="0"/>
              <a:t>where 50% of 8</a:t>
            </a:r>
            <a:r>
              <a:rPr lang="en-US" sz="3200" baseline="30000" dirty="0" smtClean="0"/>
              <a:t>th</a:t>
            </a:r>
            <a:r>
              <a:rPr lang="en-US" sz="3200" dirty="0" smtClean="0"/>
              <a:t> graders have a hostile attitude towards math and science</a:t>
            </a:r>
            <a:r>
              <a:rPr lang="en-US" sz="3200" baseline="30000" dirty="0" smtClean="0"/>
              <a:t>1</a:t>
            </a:r>
            <a:r>
              <a:rPr lang="en-US" sz="3200" dirty="0" smtClean="0"/>
              <a:t>. Furthermore, according </a:t>
            </a:r>
            <a:r>
              <a:rPr lang="en-US" sz="3200" dirty="0"/>
              <a:t>to the United States department of education, only %16 of American high school seniors are proficient in mathematics and interested in a STEM </a:t>
            </a:r>
            <a:r>
              <a:rPr lang="en-US" sz="3200" dirty="0" smtClean="0"/>
              <a:t>career</a:t>
            </a:r>
            <a:r>
              <a:rPr lang="en-US" sz="3200" baseline="30000" dirty="0" smtClean="0"/>
              <a:t>2</a:t>
            </a:r>
            <a:r>
              <a:rPr lang="en-US" sz="3200" dirty="0" smtClean="0"/>
              <a:t>.</a:t>
            </a:r>
          </a:p>
        </p:txBody>
      </p:sp>
      <p:sp>
        <p:nvSpPr>
          <p:cNvPr id="22" name="TextBox 21"/>
          <p:cNvSpPr txBox="1"/>
          <p:nvPr/>
        </p:nvSpPr>
        <p:spPr>
          <a:xfrm>
            <a:off x="9832896" y="22250400"/>
            <a:ext cx="9854191" cy="1569660"/>
          </a:xfrm>
          <a:prstGeom prst="rect">
            <a:avLst/>
          </a:prstGeom>
          <a:noFill/>
        </p:spPr>
        <p:txBody>
          <a:bodyPr wrap="square" rtlCol="0">
            <a:spAutoFit/>
          </a:bodyPr>
          <a:lstStyle/>
          <a:p>
            <a:r>
              <a:rPr lang="en-US" sz="3200" b="1" dirty="0"/>
              <a:t>Mike Borowczak, Ph.D</a:t>
            </a:r>
            <a:r>
              <a:rPr lang="en-US" sz="3200" b="1" dirty="0" smtClean="0"/>
              <a:t>.</a:t>
            </a:r>
            <a:r>
              <a:rPr lang="en-US" sz="3200" dirty="0" smtClean="0"/>
              <a:t> - Sponsor</a:t>
            </a:r>
            <a:endParaRPr lang="en-US" sz="3200" b="1" dirty="0"/>
          </a:p>
          <a:p>
            <a:r>
              <a:rPr lang="en-US" sz="3200" dirty="0"/>
              <a:t>Data Analytics Engineer @ </a:t>
            </a:r>
            <a:r>
              <a:rPr lang="en-US" sz="3200" dirty="0" smtClean="0"/>
              <a:t>SolidFire</a:t>
            </a:r>
            <a:endParaRPr lang="en-US" sz="3200" dirty="0"/>
          </a:p>
          <a:p>
            <a:r>
              <a:rPr lang="en-US" sz="3200" dirty="0"/>
              <a:t>F</a:t>
            </a:r>
            <a:r>
              <a:rPr lang="en-US" sz="3200" dirty="0" smtClean="0"/>
              <a:t>ounder </a:t>
            </a:r>
            <a:r>
              <a:rPr lang="en-US" sz="3200" dirty="0"/>
              <a:t>@ </a:t>
            </a:r>
            <a:r>
              <a:rPr lang="en-US" sz="3200" dirty="0" smtClean="0"/>
              <a:t>ErebusLabs</a:t>
            </a:r>
          </a:p>
        </p:txBody>
      </p:sp>
      <p:pic>
        <p:nvPicPr>
          <p:cNvPr id="47" name="Picture 46"/>
          <p:cNvPicPr>
            <a:picLocks noChangeAspect="1"/>
          </p:cNvPicPr>
          <p:nvPr/>
        </p:nvPicPr>
        <p:blipFill rotWithShape="1">
          <a:blip r:embed="rId5" cstate="print">
            <a:extLst>
              <a:ext uri="{28A0092B-C50C-407E-A947-70E740481C1C}">
                <a14:useLocalDpi xmlns:a14="http://schemas.microsoft.com/office/drawing/2010/main" val="0"/>
              </a:ext>
            </a:extLst>
          </a:blip>
          <a:srcRect t="5319" b="15518"/>
          <a:stretch/>
        </p:blipFill>
        <p:spPr>
          <a:xfrm>
            <a:off x="8110951" y="26075700"/>
            <a:ext cx="1423078" cy="1448417"/>
          </a:xfrm>
          <a:prstGeom prst="rect">
            <a:avLst/>
          </a:prstGeom>
        </p:spPr>
      </p:pic>
      <p:pic>
        <p:nvPicPr>
          <p:cNvPr id="38" name="Picture 37"/>
          <p:cNvPicPr>
            <a:picLocks noChangeAspect="1"/>
          </p:cNvPicPr>
          <p:nvPr/>
        </p:nvPicPr>
        <p:blipFill>
          <a:blip r:embed="rId6"/>
          <a:stretch>
            <a:fillRect/>
          </a:stretch>
        </p:blipFill>
        <p:spPr>
          <a:xfrm>
            <a:off x="8128229" y="22321642"/>
            <a:ext cx="1427177" cy="1427177"/>
          </a:xfrm>
          <a:prstGeom prst="rect">
            <a:avLst/>
          </a:prstGeom>
        </p:spPr>
      </p:pic>
      <p:pic>
        <p:nvPicPr>
          <p:cNvPr id="41" name="Picture 40"/>
          <p:cNvPicPr>
            <a:picLocks noChangeAspect="1"/>
          </p:cNvPicPr>
          <p:nvPr/>
        </p:nvPicPr>
        <p:blipFill>
          <a:blip r:embed="rId7"/>
          <a:stretch>
            <a:fillRect/>
          </a:stretch>
        </p:blipFill>
        <p:spPr>
          <a:xfrm>
            <a:off x="8124389" y="24194830"/>
            <a:ext cx="1434859" cy="1434859"/>
          </a:xfrm>
          <a:prstGeom prst="rect">
            <a:avLst/>
          </a:prstGeom>
        </p:spPr>
      </p:pic>
      <p:sp>
        <p:nvSpPr>
          <p:cNvPr id="50" name="TextBox 49"/>
          <p:cNvSpPr txBox="1"/>
          <p:nvPr/>
        </p:nvSpPr>
        <p:spPr>
          <a:xfrm>
            <a:off x="1086853" y="22205860"/>
            <a:ext cx="6222065" cy="1323439"/>
          </a:xfrm>
          <a:prstGeom prst="rect">
            <a:avLst/>
          </a:prstGeom>
          <a:noFill/>
        </p:spPr>
        <p:txBody>
          <a:bodyPr wrap="square" rtlCol="0">
            <a:spAutoFit/>
          </a:bodyPr>
          <a:lstStyle/>
          <a:p>
            <a:pPr algn="ctr"/>
            <a:r>
              <a:rPr lang="en-US" sz="8000" dirty="0" smtClean="0"/>
              <a:t>References</a:t>
            </a:r>
            <a:endParaRPr lang="en-US" sz="8000" dirty="0"/>
          </a:p>
        </p:txBody>
      </p:sp>
      <p:sp>
        <p:nvSpPr>
          <p:cNvPr id="51" name="TextBox 50"/>
          <p:cNvSpPr txBox="1"/>
          <p:nvPr/>
        </p:nvSpPr>
        <p:spPr>
          <a:xfrm>
            <a:off x="1219200" y="23529299"/>
            <a:ext cx="6019800" cy="4626191"/>
          </a:xfrm>
          <a:prstGeom prst="rect">
            <a:avLst/>
          </a:prstGeom>
          <a:noFill/>
        </p:spPr>
        <p:txBody>
          <a:bodyPr wrap="square" rtlCol="0">
            <a:noAutofit/>
          </a:bodyPr>
          <a:lstStyle/>
          <a:p>
            <a:pPr marL="457200" indent="-457200">
              <a:buAutoNum type="arabicPeriod"/>
            </a:pPr>
            <a:r>
              <a:rPr lang="en-US" sz="2400" dirty="0" smtClean="0"/>
              <a:t>www.becpdx.org/nem/stemconnect.aspx</a:t>
            </a:r>
          </a:p>
          <a:p>
            <a:pPr marL="457200" indent="-457200">
              <a:buAutoNum type="arabicPeriod"/>
            </a:pPr>
            <a:r>
              <a:rPr lang="en-US" sz="2400" dirty="0" smtClean="0"/>
              <a:t>www.ed.gov/stem</a:t>
            </a:r>
          </a:p>
          <a:p>
            <a:pPr marL="457200" indent="-457200">
              <a:buAutoNum type="arabicPeriod"/>
            </a:pPr>
            <a:r>
              <a:rPr lang="en-US" sz="2400" dirty="0"/>
              <a:t>http://</a:t>
            </a:r>
            <a:r>
              <a:rPr lang="en-US" sz="2400" dirty="0" smtClean="0"/>
              <a:t>nationsreportcard.gov/reading_math_2013</a:t>
            </a:r>
            <a:endParaRPr lang="en-US" sz="2400" dirty="0"/>
          </a:p>
          <a:p>
            <a:pPr marL="457200" indent="-457200">
              <a:buAutoNum type="arabicPeriod"/>
            </a:pPr>
            <a:r>
              <a:rPr lang="en-US" sz="2400" dirty="0" smtClean="0"/>
              <a:t>Image courtesy of http</a:t>
            </a:r>
            <a:r>
              <a:rPr lang="en-US" sz="2400" dirty="0"/>
              <a:t>://</a:t>
            </a:r>
            <a:r>
              <a:rPr lang="en-US" sz="2400" dirty="0" smtClean="0"/>
              <a:t>www.businessandeducation.org/supporting-stem-pipeline</a:t>
            </a:r>
          </a:p>
          <a:p>
            <a:pPr marL="457200" indent="-457200">
              <a:buAutoNum type="arabicPeriod"/>
            </a:pPr>
            <a:r>
              <a:rPr lang="en-US" sz="2400" dirty="0"/>
              <a:t>Data source: NCES Digest of Education Statistics; Science &amp; Engineering Indicators </a:t>
            </a:r>
            <a:r>
              <a:rPr lang="en-US" sz="2400" dirty="0" smtClean="0"/>
              <a:t>2008</a:t>
            </a:r>
          </a:p>
        </p:txBody>
      </p:sp>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44220" y="19647090"/>
            <a:ext cx="1423080" cy="1422690"/>
          </a:xfrm>
          <a:prstGeom prst="rect">
            <a:avLst/>
          </a:prstGeom>
        </p:spPr>
      </p:pic>
      <p:sp>
        <p:nvSpPr>
          <p:cNvPr id="3" name="TextBox 2"/>
          <p:cNvSpPr txBox="1"/>
          <p:nvPr/>
        </p:nvSpPr>
        <p:spPr>
          <a:xfrm>
            <a:off x="9848329" y="26010025"/>
            <a:ext cx="9217103" cy="1569660"/>
          </a:xfrm>
          <a:prstGeom prst="rect">
            <a:avLst/>
          </a:prstGeom>
          <a:noFill/>
        </p:spPr>
        <p:txBody>
          <a:bodyPr wrap="square" rtlCol="0">
            <a:spAutoFit/>
          </a:bodyPr>
          <a:lstStyle/>
          <a:p>
            <a:r>
              <a:rPr lang="en-US" sz="3200" b="1" dirty="0"/>
              <a:t>James E. Morris</a:t>
            </a:r>
            <a:r>
              <a:rPr lang="en-US" sz="3200" dirty="0"/>
              <a:t> - Advisor</a:t>
            </a:r>
            <a:endParaRPr lang="en-US" sz="3200" b="1" dirty="0"/>
          </a:p>
          <a:p>
            <a:r>
              <a:rPr lang="en-US" sz="3200" dirty="0"/>
              <a:t>Professor of Electrical and Computer Engineering</a:t>
            </a:r>
          </a:p>
          <a:p>
            <a:r>
              <a:rPr lang="en-US" sz="3200" dirty="0" smtClean="0"/>
              <a:t>Portland State University</a:t>
            </a:r>
            <a:endParaRPr lang="en-US" sz="3200" dirty="0"/>
          </a:p>
        </p:txBody>
      </p:sp>
      <p:sp>
        <p:nvSpPr>
          <p:cNvPr id="6" name="Rectangle 5"/>
          <p:cNvSpPr/>
          <p:nvPr/>
        </p:nvSpPr>
        <p:spPr>
          <a:xfrm>
            <a:off x="9832896" y="24123008"/>
            <a:ext cx="9915314" cy="1569660"/>
          </a:xfrm>
          <a:prstGeom prst="rect">
            <a:avLst/>
          </a:prstGeom>
        </p:spPr>
        <p:txBody>
          <a:bodyPr wrap="square">
            <a:spAutoFit/>
          </a:bodyPr>
          <a:lstStyle/>
          <a:p>
            <a:r>
              <a:rPr lang="en-US" sz="3200" b="1" dirty="0"/>
              <a:t>Andrea Burrows</a:t>
            </a:r>
            <a:r>
              <a:rPr lang="en-US" sz="3200" dirty="0"/>
              <a:t> - Sponsor</a:t>
            </a:r>
          </a:p>
          <a:p>
            <a:r>
              <a:rPr lang="en-US" sz="3200" dirty="0"/>
              <a:t>Assistant Professor of Secondary </a:t>
            </a:r>
            <a:r>
              <a:rPr lang="en-US" sz="3200" dirty="0" smtClean="0"/>
              <a:t>Education</a:t>
            </a:r>
          </a:p>
          <a:p>
            <a:r>
              <a:rPr lang="en-US" sz="3200" dirty="0" smtClean="0"/>
              <a:t>University of Wyoming</a:t>
            </a:r>
            <a:endParaRPr lang="en-US" sz="3200" dirty="0"/>
          </a:p>
        </p:txBody>
      </p:sp>
      <p:sp>
        <p:nvSpPr>
          <p:cNvPr id="8" name="TextBox 7"/>
          <p:cNvSpPr txBox="1"/>
          <p:nvPr/>
        </p:nvSpPr>
        <p:spPr>
          <a:xfrm>
            <a:off x="1831943" y="12073922"/>
            <a:ext cx="17522086" cy="3503595"/>
          </a:xfrm>
          <a:prstGeom prst="rect">
            <a:avLst/>
          </a:prstGeom>
          <a:noFill/>
        </p:spPr>
        <p:txBody>
          <a:bodyPr wrap="square" rtlCol="0">
            <a:noAutofit/>
          </a:bodyPr>
          <a:lstStyle/>
          <a:p>
            <a:pPr algn="just">
              <a:tabLst>
                <a:tab pos="1893888" algn="l"/>
              </a:tabLst>
            </a:pPr>
            <a:r>
              <a:rPr lang="en-US" sz="3200" dirty="0" smtClean="0"/>
              <a:t>Our goal was to create a device that would allow students, or anyone who is interested, to easily measure the world around them. Getting kids interested in the ideas behind science and engineering is the first step to getting them interested in a STEM career later. We wanted to make the learning process as simple as plugging a sensor into a data collection device so students could focus on collecting data rather than programming complicated modules.</a:t>
            </a:r>
            <a:endParaRPr lang="en-US" sz="3200" kern="1200" dirty="0">
              <a:solidFill>
                <a:schemeClr val="tx1"/>
              </a:solidFill>
              <a:latin typeface="+mn-lt"/>
              <a:ea typeface="+mn-ea"/>
              <a:cs typeface="+mn-cs"/>
            </a:endParaRPr>
          </a:p>
        </p:txBody>
      </p:sp>
      <p:pic>
        <p:nvPicPr>
          <p:cNvPr id="29" name="Picture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710190">
            <a:off x="4597998" y="15508448"/>
            <a:ext cx="3393491" cy="6786981"/>
          </a:xfrm>
          <a:prstGeom prst="rect">
            <a:avLst/>
          </a:prstGeom>
        </p:spPr>
      </p:pic>
      <p:sp>
        <p:nvSpPr>
          <p:cNvPr id="14" name="TextBox 13"/>
          <p:cNvSpPr txBox="1"/>
          <p:nvPr/>
        </p:nvSpPr>
        <p:spPr>
          <a:xfrm>
            <a:off x="1837616" y="15240000"/>
            <a:ext cx="3814967" cy="5491382"/>
          </a:xfrm>
          <a:prstGeom prst="rect">
            <a:avLst/>
          </a:prstGeom>
          <a:noFill/>
        </p:spPr>
        <p:txBody>
          <a:bodyPr wrap="square" rtlCol="0">
            <a:noAutofit/>
          </a:bodyPr>
          <a:lstStyle/>
          <a:p>
            <a:pPr algn="ctr"/>
            <a:r>
              <a:rPr lang="en-US" sz="5000" dirty="0" smtClean="0"/>
              <a:t>“50% of 8</a:t>
            </a:r>
            <a:r>
              <a:rPr lang="en-US" sz="5000" baseline="30000" dirty="0" smtClean="0"/>
              <a:t>th</a:t>
            </a:r>
            <a:r>
              <a:rPr lang="en-US" sz="5000" dirty="0" smtClean="0"/>
              <a:t> graders have a hostile attitude towards math &amp; science”</a:t>
            </a:r>
            <a:endParaRPr lang="en-US" sz="5000" dirty="0"/>
          </a:p>
        </p:txBody>
      </p:sp>
      <p:sp>
        <p:nvSpPr>
          <p:cNvPr id="48" name="TextBox 47"/>
          <p:cNvSpPr txBox="1"/>
          <p:nvPr/>
        </p:nvSpPr>
        <p:spPr>
          <a:xfrm>
            <a:off x="9832896" y="19781354"/>
            <a:ext cx="3844646" cy="1154162"/>
          </a:xfrm>
          <a:prstGeom prst="rect">
            <a:avLst/>
          </a:prstGeom>
          <a:noFill/>
        </p:spPr>
        <p:txBody>
          <a:bodyPr wrap="square" rtlCol="0">
            <a:spAutoFit/>
          </a:bodyPr>
          <a:lstStyle/>
          <a:p>
            <a:pPr>
              <a:spcAft>
                <a:spcPts val="600"/>
              </a:spcAft>
            </a:pPr>
            <a:r>
              <a:rPr lang="en-US" sz="3200" b="1" dirty="0" smtClean="0"/>
              <a:t>Bryan Button</a:t>
            </a:r>
          </a:p>
          <a:p>
            <a:r>
              <a:rPr lang="en-US" sz="3200" dirty="0" smtClean="0"/>
              <a:t>Electrical Engineering</a:t>
            </a:r>
            <a:endParaRPr lang="en-US" sz="3200" dirty="0"/>
          </a:p>
        </p:txBody>
      </p:sp>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44219" y="17590305"/>
            <a:ext cx="1423080" cy="1422690"/>
          </a:xfrm>
          <a:prstGeom prst="rect">
            <a:avLst/>
          </a:prstGeom>
        </p:spPr>
      </p:pic>
      <p:sp>
        <p:nvSpPr>
          <p:cNvPr id="52" name="TextBox 51"/>
          <p:cNvSpPr txBox="1"/>
          <p:nvPr/>
        </p:nvSpPr>
        <p:spPr>
          <a:xfrm>
            <a:off x="9832894" y="17724569"/>
            <a:ext cx="4022373" cy="1154162"/>
          </a:xfrm>
          <a:prstGeom prst="rect">
            <a:avLst/>
          </a:prstGeom>
          <a:noFill/>
        </p:spPr>
        <p:txBody>
          <a:bodyPr wrap="square" rtlCol="0">
            <a:spAutoFit/>
          </a:bodyPr>
          <a:lstStyle/>
          <a:p>
            <a:pPr>
              <a:spcAft>
                <a:spcPts val="600"/>
              </a:spcAft>
            </a:pPr>
            <a:r>
              <a:rPr lang="en-US" sz="3200" b="1" dirty="0" smtClean="0"/>
              <a:t>Scott Lawson</a:t>
            </a:r>
          </a:p>
          <a:p>
            <a:r>
              <a:rPr lang="en-US" sz="3200" dirty="0" smtClean="0"/>
              <a:t>Computer Engineering</a:t>
            </a:r>
            <a:endParaRPr lang="en-US" sz="3200" dirty="0"/>
          </a:p>
        </p:txBody>
      </p:sp>
      <p:pic>
        <p:nvPicPr>
          <p:cNvPr id="53" name="Picture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185928" y="19647090"/>
            <a:ext cx="1423080" cy="1422690"/>
          </a:xfrm>
          <a:prstGeom prst="rect">
            <a:avLst/>
          </a:prstGeom>
        </p:spPr>
      </p:pic>
      <p:sp>
        <p:nvSpPr>
          <p:cNvPr id="54" name="TextBox 53"/>
          <p:cNvSpPr txBox="1"/>
          <p:nvPr/>
        </p:nvSpPr>
        <p:spPr>
          <a:xfrm>
            <a:off x="15874604" y="19781354"/>
            <a:ext cx="3844646" cy="1154162"/>
          </a:xfrm>
          <a:prstGeom prst="rect">
            <a:avLst/>
          </a:prstGeom>
          <a:noFill/>
        </p:spPr>
        <p:txBody>
          <a:bodyPr wrap="square" rtlCol="0">
            <a:spAutoFit/>
          </a:bodyPr>
          <a:lstStyle/>
          <a:p>
            <a:pPr>
              <a:spcAft>
                <a:spcPts val="600"/>
              </a:spcAft>
            </a:pPr>
            <a:r>
              <a:rPr lang="en-US" sz="3200" b="1" dirty="0" smtClean="0"/>
              <a:t>Chris Clary</a:t>
            </a:r>
          </a:p>
          <a:p>
            <a:r>
              <a:rPr lang="en-US" sz="3200" dirty="0" smtClean="0"/>
              <a:t>Electrical Engineering</a:t>
            </a:r>
            <a:endParaRPr lang="en-US" sz="3200" dirty="0"/>
          </a:p>
        </p:txBody>
      </p:sp>
      <p:pic>
        <p:nvPicPr>
          <p:cNvPr id="55" name="Picture 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185927" y="17590305"/>
            <a:ext cx="1423080" cy="1422690"/>
          </a:xfrm>
          <a:prstGeom prst="rect">
            <a:avLst/>
          </a:prstGeom>
        </p:spPr>
      </p:pic>
      <p:sp>
        <p:nvSpPr>
          <p:cNvPr id="56" name="TextBox 55"/>
          <p:cNvSpPr txBox="1"/>
          <p:nvPr/>
        </p:nvSpPr>
        <p:spPr>
          <a:xfrm>
            <a:off x="15874603" y="17724569"/>
            <a:ext cx="3844646" cy="1154162"/>
          </a:xfrm>
          <a:prstGeom prst="rect">
            <a:avLst/>
          </a:prstGeom>
          <a:noFill/>
        </p:spPr>
        <p:txBody>
          <a:bodyPr wrap="square" rtlCol="0">
            <a:spAutoFit/>
          </a:bodyPr>
          <a:lstStyle/>
          <a:p>
            <a:pPr>
              <a:spcAft>
                <a:spcPts val="600"/>
              </a:spcAft>
            </a:pPr>
            <a:r>
              <a:rPr lang="en-US" sz="3200" b="1" dirty="0" smtClean="0"/>
              <a:t>Maxwell Cope</a:t>
            </a:r>
          </a:p>
          <a:p>
            <a:r>
              <a:rPr lang="en-US" sz="3200" dirty="0" smtClean="0"/>
              <a:t>Electrical Engineering</a:t>
            </a:r>
            <a:endParaRPr lang="en-US" sz="3200" dirty="0"/>
          </a:p>
        </p:txBody>
      </p:sp>
      <p:sp>
        <p:nvSpPr>
          <p:cNvPr id="57" name="TextBox 56"/>
          <p:cNvSpPr txBox="1"/>
          <p:nvPr/>
        </p:nvSpPr>
        <p:spPr>
          <a:xfrm>
            <a:off x="20802021" y="6789787"/>
            <a:ext cx="12579046" cy="2768298"/>
          </a:xfrm>
          <a:prstGeom prst="rect">
            <a:avLst/>
          </a:prstGeom>
          <a:noFill/>
        </p:spPr>
        <p:txBody>
          <a:bodyPr wrap="square" rtlCol="0">
            <a:noAutofit/>
          </a:bodyPr>
          <a:lstStyle/>
          <a:p>
            <a:pPr algn="just"/>
            <a:r>
              <a:rPr lang="en-US" sz="3200" dirty="0" smtClean="0"/>
              <a:t>For the processor, we chose to use the Cypress PSoC 3 system on a chip. We chose this due to its low cost, feature set, and flexibility. The PSoC 3 architecture allows most pins to be used for any application (such as a GPIO or an ADC). It also has built in SRAM and EEPROM which helped us avoid the need for additional chips.</a:t>
            </a:r>
            <a:endParaRPr lang="en-US" sz="3200" dirty="0"/>
          </a:p>
        </p:txBody>
      </p:sp>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13643" y="9753600"/>
            <a:ext cx="8504490" cy="5079070"/>
          </a:xfrm>
          <a:prstGeom prst="rect">
            <a:avLst/>
          </a:prstGeom>
        </p:spPr>
      </p:pic>
      <p:pic>
        <p:nvPicPr>
          <p:cNvPr id="36" name="Picture 35"/>
          <p:cNvPicPr>
            <a:picLocks noChangeAspect="1"/>
          </p:cNvPicPr>
          <p:nvPr/>
        </p:nvPicPr>
        <p:blipFill>
          <a:blip r:embed="rId11"/>
          <a:stretch>
            <a:fillRect/>
          </a:stretch>
        </p:blipFill>
        <p:spPr>
          <a:xfrm>
            <a:off x="33411059" y="24194830"/>
            <a:ext cx="3994322" cy="3522919"/>
          </a:xfrm>
          <a:prstGeom prst="rect">
            <a:avLst/>
          </a:prstGeom>
        </p:spPr>
      </p:pic>
      <p:pic>
        <p:nvPicPr>
          <p:cNvPr id="31" name="Picture 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4837659" y="6541077"/>
            <a:ext cx="6322365" cy="4022128"/>
          </a:xfrm>
          <a:prstGeom prst="rect">
            <a:avLst/>
          </a:prstGeom>
        </p:spPr>
      </p:pic>
      <p:sp>
        <p:nvSpPr>
          <p:cNvPr id="60" name="TextBox 59"/>
          <p:cNvSpPr txBox="1"/>
          <p:nvPr/>
        </p:nvSpPr>
        <p:spPr>
          <a:xfrm>
            <a:off x="29640842" y="11786817"/>
            <a:ext cx="12802558" cy="2062103"/>
          </a:xfrm>
          <a:prstGeom prst="rect">
            <a:avLst/>
          </a:prstGeom>
          <a:noFill/>
        </p:spPr>
        <p:txBody>
          <a:bodyPr wrap="square" rtlCol="0">
            <a:spAutoFit/>
          </a:bodyPr>
          <a:lstStyle/>
          <a:p>
            <a:pPr algn="just"/>
            <a:r>
              <a:rPr lang="en-US" sz="3200" dirty="0" smtClean="0"/>
              <a:t>The PSoC Creator software which is used to program the PSoC 3 hosts API and block diagram based programming. While quite a bit of code still needed to be written by hand, the well documented APIs included in the software facilitated the rapid design of our prototype.</a:t>
            </a:r>
            <a:endParaRPr lang="en-US" sz="3200" dirty="0"/>
          </a:p>
        </p:txBody>
      </p:sp>
      <p:cxnSp>
        <p:nvCxnSpPr>
          <p:cNvPr id="46" name="Straight Arrow Connector 45"/>
          <p:cNvCxnSpPr/>
          <p:nvPr/>
        </p:nvCxnSpPr>
        <p:spPr>
          <a:xfrm>
            <a:off x="27091544" y="9092866"/>
            <a:ext cx="774611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flipH="1">
            <a:off x="29318133" y="14173200"/>
            <a:ext cx="7638867"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65" name="TextBox 64"/>
          <p:cNvSpPr txBox="1"/>
          <p:nvPr/>
        </p:nvSpPr>
        <p:spPr>
          <a:xfrm>
            <a:off x="20802019" y="15597228"/>
            <a:ext cx="18959579" cy="1569660"/>
          </a:xfrm>
          <a:prstGeom prst="rect">
            <a:avLst/>
          </a:prstGeom>
          <a:noFill/>
        </p:spPr>
        <p:txBody>
          <a:bodyPr wrap="square" rtlCol="0">
            <a:spAutoFit/>
          </a:bodyPr>
          <a:lstStyle/>
          <a:p>
            <a:pPr algn="just"/>
            <a:r>
              <a:rPr lang="en-US" sz="3200" dirty="0" smtClean="0"/>
              <a:t>Our board design was done using the free version of CadSoft’s Eagle PCB layout software. Additionally, the PSoC Creator software is free to download with no limits. </a:t>
            </a:r>
            <a:r>
              <a:rPr lang="en-US" sz="3200" dirty="0" smtClean="0"/>
              <a:t>This use of free software for all development stages supports the sponsors’ goal  of an open and accessible project.</a:t>
            </a:r>
            <a:endParaRPr lang="en-US" sz="3200" dirty="0"/>
          </a:p>
        </p:txBody>
      </p:sp>
      <p:pic>
        <p:nvPicPr>
          <p:cNvPr id="59" name="Picture 2" descr="http://www.businessandeducation.org/sites/default/files/userfiles/pipeline_690px.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46279" y="9038942"/>
            <a:ext cx="7108322" cy="2482763"/>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7293748" y="9595103"/>
            <a:ext cx="3255994" cy="685800"/>
            <a:chOff x="6938210" y="9677400"/>
            <a:chExt cx="3255994" cy="685800"/>
          </a:xfrm>
        </p:grpSpPr>
        <p:sp>
          <p:nvSpPr>
            <p:cNvPr id="15" name="TextBox 14"/>
            <p:cNvSpPr txBox="1"/>
            <p:nvPr/>
          </p:nvSpPr>
          <p:spPr>
            <a:xfrm>
              <a:off x="6938210" y="9829800"/>
              <a:ext cx="3255994" cy="369332"/>
            </a:xfrm>
            <a:prstGeom prst="rect">
              <a:avLst/>
            </a:prstGeom>
            <a:noFill/>
          </p:spPr>
          <p:txBody>
            <a:bodyPr wrap="square" rtlCol="0">
              <a:spAutoFit/>
            </a:bodyPr>
            <a:lstStyle/>
            <a:p>
              <a:pPr algn="r"/>
              <a:r>
                <a:rPr lang="en-US" sz="1800" dirty="0" smtClean="0"/>
                <a:t>The STEM pipeline problem</a:t>
              </a:r>
              <a:r>
                <a:rPr lang="en-US" sz="1800" baseline="30000" dirty="0" smtClean="0"/>
                <a:t>4,5</a:t>
              </a:r>
              <a:endParaRPr lang="en-US" sz="1800" dirty="0"/>
            </a:p>
          </p:txBody>
        </p:sp>
        <p:cxnSp>
          <p:nvCxnSpPr>
            <p:cNvPr id="19" name="Straight Connector 18"/>
            <p:cNvCxnSpPr/>
            <p:nvPr/>
          </p:nvCxnSpPr>
          <p:spPr>
            <a:xfrm>
              <a:off x="7308918" y="9677400"/>
              <a:ext cx="2791592" cy="0"/>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a:off x="7308918" y="10363200"/>
              <a:ext cx="2791592" cy="0"/>
            </a:xfrm>
            <a:prstGeom prst="line">
              <a:avLst/>
            </a:prstGeom>
          </p:spPr>
          <p:style>
            <a:lnRef idx="1">
              <a:schemeClr val="dk1"/>
            </a:lnRef>
            <a:fillRef idx="0">
              <a:schemeClr val="dk1"/>
            </a:fillRef>
            <a:effectRef idx="0">
              <a:schemeClr val="dk1"/>
            </a:effectRef>
            <a:fontRef idx="minor">
              <a:schemeClr val="tx1"/>
            </a:fontRef>
          </p:style>
        </p:cxnSp>
      </p:grpSp>
      <p:sp>
        <p:nvSpPr>
          <p:cNvPr id="58" name="TextBox 57"/>
          <p:cNvSpPr txBox="1"/>
          <p:nvPr/>
        </p:nvSpPr>
        <p:spPr>
          <a:xfrm>
            <a:off x="21247861" y="5003993"/>
            <a:ext cx="21315284" cy="1323439"/>
          </a:xfrm>
          <a:prstGeom prst="rect">
            <a:avLst/>
          </a:prstGeom>
          <a:solidFill>
            <a:schemeClr val="accent3"/>
          </a:solidFill>
        </p:spPr>
        <p:txBody>
          <a:bodyPr wrap="square" rtlCol="0">
            <a:spAutoFit/>
          </a:bodyPr>
          <a:lstStyle/>
          <a:p>
            <a:r>
              <a:rPr lang="en-US" sz="8000" dirty="0" smtClean="0"/>
              <a:t>Implementation</a:t>
            </a:r>
            <a:endParaRPr lang="en-US" sz="8000" dirty="0"/>
          </a:p>
        </p:txBody>
      </p:sp>
      <p:sp>
        <p:nvSpPr>
          <p:cNvPr id="64" name="TextBox 63"/>
          <p:cNvSpPr txBox="1"/>
          <p:nvPr/>
        </p:nvSpPr>
        <p:spPr>
          <a:xfrm>
            <a:off x="20802020" y="19570856"/>
            <a:ext cx="12278314" cy="2062103"/>
          </a:xfrm>
          <a:prstGeom prst="rect">
            <a:avLst/>
          </a:prstGeom>
          <a:noFill/>
        </p:spPr>
        <p:txBody>
          <a:bodyPr wrap="square" rtlCol="0">
            <a:spAutoFit/>
          </a:bodyPr>
          <a:lstStyle/>
          <a:p>
            <a:pPr algn="just"/>
            <a:r>
              <a:rPr lang="en-US" sz="3200" dirty="0" smtClean="0"/>
              <a:t>Our final implementation consists of two parts; a base station and an individual sensor module. This modular approach allows for more flexibility in the future. For the initial build we chose to include light and </a:t>
            </a:r>
            <a:r>
              <a:rPr lang="en-US" sz="3200" dirty="0" smtClean="0"/>
              <a:t>low oxygen</a:t>
            </a:r>
            <a:r>
              <a:rPr lang="en-US" sz="3200" dirty="0" smtClean="0"/>
              <a:t> </a:t>
            </a:r>
            <a:r>
              <a:rPr lang="en-US" sz="3200" dirty="0" smtClean="0"/>
              <a:t>sensor modules.</a:t>
            </a:r>
            <a:endParaRPr lang="en-US" sz="3200" dirty="0"/>
          </a:p>
        </p:txBody>
      </p:sp>
      <p:sp>
        <p:nvSpPr>
          <p:cNvPr id="43" name="Rectangle 42"/>
          <p:cNvSpPr/>
          <p:nvPr/>
        </p:nvSpPr>
        <p:spPr>
          <a:xfrm>
            <a:off x="20868500" y="5003993"/>
            <a:ext cx="379361" cy="14730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21247861" y="6322696"/>
            <a:ext cx="21315284" cy="15483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p:cNvGrpSpPr/>
          <p:nvPr/>
        </p:nvGrpSpPr>
        <p:grpSpPr>
          <a:xfrm>
            <a:off x="20878800" y="17907000"/>
            <a:ext cx="21699218" cy="1473533"/>
            <a:chOff x="20878800" y="17754600"/>
            <a:chExt cx="21699218" cy="1473533"/>
          </a:xfrm>
        </p:grpSpPr>
        <p:sp>
          <p:nvSpPr>
            <p:cNvPr id="62" name="TextBox 61"/>
            <p:cNvSpPr txBox="1"/>
            <p:nvPr/>
          </p:nvSpPr>
          <p:spPr>
            <a:xfrm>
              <a:off x="20878800" y="17770578"/>
              <a:ext cx="21316510" cy="1323439"/>
            </a:xfrm>
            <a:prstGeom prst="rect">
              <a:avLst/>
            </a:prstGeom>
            <a:solidFill>
              <a:schemeClr val="accent3"/>
            </a:solidFill>
          </p:spPr>
          <p:txBody>
            <a:bodyPr wrap="square" rtlCol="0">
              <a:spAutoFit/>
            </a:bodyPr>
            <a:lstStyle/>
            <a:p>
              <a:pPr algn="r"/>
              <a:r>
                <a:rPr lang="en-US" sz="8000" dirty="0" smtClean="0"/>
                <a:t>Final Result</a:t>
              </a:r>
              <a:endParaRPr lang="en-US" sz="8000" dirty="0"/>
            </a:p>
          </p:txBody>
        </p:sp>
        <p:grpSp>
          <p:nvGrpSpPr>
            <p:cNvPr id="71" name="Group 70"/>
            <p:cNvGrpSpPr/>
            <p:nvPr/>
          </p:nvGrpSpPr>
          <p:grpSpPr>
            <a:xfrm flipH="1">
              <a:off x="20883373" y="17754600"/>
              <a:ext cx="21694645" cy="1473533"/>
              <a:chOff x="20558050" y="18540174"/>
              <a:chExt cx="21694645" cy="1473533"/>
            </a:xfrm>
          </p:grpSpPr>
          <p:sp>
            <p:nvSpPr>
              <p:cNvPr id="69" name="Rectangle 68"/>
              <p:cNvSpPr/>
              <p:nvPr/>
            </p:nvSpPr>
            <p:spPr>
              <a:xfrm>
                <a:off x="20558050" y="18540174"/>
                <a:ext cx="379361" cy="14730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20937411" y="19858877"/>
                <a:ext cx="21315284" cy="15483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3" name="Rectangle 72"/>
          <p:cNvSpPr/>
          <p:nvPr/>
        </p:nvSpPr>
        <p:spPr>
          <a:xfrm flipH="1">
            <a:off x="1840484" y="5004470"/>
            <a:ext cx="379361" cy="1473007"/>
          </a:xfrm>
          <a:prstGeom prst="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H="1">
            <a:off x="2217846" y="6313594"/>
            <a:ext cx="17136182" cy="164048"/>
          </a:xfrm>
          <a:prstGeom prst="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H="1">
            <a:off x="1832463" y="10607340"/>
            <a:ext cx="379361" cy="1473007"/>
          </a:xfrm>
          <a:prstGeom prst="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H="1">
            <a:off x="2209875" y="11930510"/>
            <a:ext cx="7890633" cy="152310"/>
          </a:xfrm>
          <a:prstGeom prst="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507424" y="19643654"/>
            <a:ext cx="1536065" cy="1493396"/>
          </a:xfrm>
          <a:prstGeom prst="rect">
            <a:avLst/>
          </a:prstGeom>
        </p:spPr>
      </p:pic>
      <p:pic>
        <p:nvPicPr>
          <p:cNvPr id="79" name="Picture 7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470348" y="21774879"/>
            <a:ext cx="1562244" cy="1446522"/>
          </a:xfrm>
          <a:prstGeom prst="rect">
            <a:avLst/>
          </a:prstGeom>
        </p:spPr>
      </p:pic>
      <p:sp>
        <p:nvSpPr>
          <p:cNvPr id="80" name="TextBox 79"/>
          <p:cNvSpPr txBox="1"/>
          <p:nvPr/>
        </p:nvSpPr>
        <p:spPr>
          <a:xfrm>
            <a:off x="33507423" y="21107400"/>
            <a:ext cx="1536065" cy="338554"/>
          </a:xfrm>
          <a:prstGeom prst="rect">
            <a:avLst/>
          </a:prstGeom>
          <a:noFill/>
        </p:spPr>
        <p:txBody>
          <a:bodyPr wrap="square" rtlCol="0">
            <a:spAutoFit/>
          </a:bodyPr>
          <a:lstStyle/>
          <a:p>
            <a:pPr algn="ctr"/>
            <a:r>
              <a:rPr lang="en-US" sz="1600" dirty="0" smtClean="0"/>
              <a:t>Light Sensor</a:t>
            </a:r>
            <a:endParaRPr lang="en-US" sz="1600" dirty="0"/>
          </a:p>
        </p:txBody>
      </p:sp>
      <p:sp>
        <p:nvSpPr>
          <p:cNvPr id="81" name="TextBox 80"/>
          <p:cNvSpPr txBox="1"/>
          <p:nvPr/>
        </p:nvSpPr>
        <p:spPr>
          <a:xfrm>
            <a:off x="33470349" y="23221401"/>
            <a:ext cx="1562244" cy="584775"/>
          </a:xfrm>
          <a:prstGeom prst="rect">
            <a:avLst/>
          </a:prstGeom>
          <a:noFill/>
        </p:spPr>
        <p:txBody>
          <a:bodyPr wrap="square" rtlCol="0">
            <a:spAutoFit/>
          </a:bodyPr>
          <a:lstStyle/>
          <a:p>
            <a:pPr algn="ctr"/>
            <a:r>
              <a:rPr lang="en-US" sz="1600" dirty="0" smtClean="0"/>
              <a:t>Low Oxygen</a:t>
            </a:r>
            <a:r>
              <a:rPr lang="en-US" sz="1600" dirty="0" smtClean="0"/>
              <a:t> </a:t>
            </a:r>
            <a:r>
              <a:rPr lang="en-US" sz="1600" dirty="0" smtClean="0"/>
              <a:t>Sensor</a:t>
            </a:r>
            <a:endParaRPr lang="en-US" sz="1600" dirty="0"/>
          </a:p>
        </p:txBody>
      </p:sp>
      <p:sp>
        <p:nvSpPr>
          <p:cNvPr id="82" name="TextBox 81"/>
          <p:cNvSpPr txBox="1"/>
          <p:nvPr/>
        </p:nvSpPr>
        <p:spPr>
          <a:xfrm>
            <a:off x="38169590" y="24757316"/>
            <a:ext cx="2328918" cy="338554"/>
          </a:xfrm>
          <a:prstGeom prst="rect">
            <a:avLst/>
          </a:prstGeom>
          <a:noFill/>
        </p:spPr>
        <p:txBody>
          <a:bodyPr wrap="square" rtlCol="0">
            <a:spAutoFit/>
          </a:bodyPr>
          <a:lstStyle/>
          <a:p>
            <a:pPr algn="ctr"/>
            <a:r>
              <a:rPr lang="en-US" sz="1600" dirty="0" smtClean="0"/>
              <a:t>Base Station Schematic</a:t>
            </a:r>
            <a:endParaRPr lang="en-US" sz="1600" dirty="0"/>
          </a:p>
        </p:txBody>
      </p:sp>
      <p:sp>
        <p:nvSpPr>
          <p:cNvPr id="83" name="TextBox 82"/>
          <p:cNvSpPr txBox="1"/>
          <p:nvPr/>
        </p:nvSpPr>
        <p:spPr>
          <a:xfrm>
            <a:off x="34239895" y="27717749"/>
            <a:ext cx="2328918" cy="338554"/>
          </a:xfrm>
          <a:prstGeom prst="rect">
            <a:avLst/>
          </a:prstGeom>
          <a:noFill/>
        </p:spPr>
        <p:txBody>
          <a:bodyPr wrap="square" rtlCol="0">
            <a:spAutoFit/>
          </a:bodyPr>
          <a:lstStyle/>
          <a:p>
            <a:pPr algn="ctr"/>
            <a:r>
              <a:rPr lang="en-US" sz="1600" dirty="0" smtClean="0"/>
              <a:t>Base Station Board</a:t>
            </a:r>
            <a:endParaRPr lang="en-US" sz="1600" dirty="0"/>
          </a:p>
        </p:txBody>
      </p:sp>
      <p:sp>
        <p:nvSpPr>
          <p:cNvPr id="84" name="TextBox 83"/>
          <p:cNvSpPr txBox="1"/>
          <p:nvPr/>
        </p:nvSpPr>
        <p:spPr>
          <a:xfrm>
            <a:off x="23901429" y="14836844"/>
            <a:ext cx="2328918" cy="338554"/>
          </a:xfrm>
          <a:prstGeom prst="rect">
            <a:avLst/>
          </a:prstGeom>
          <a:noFill/>
        </p:spPr>
        <p:txBody>
          <a:bodyPr wrap="square" rtlCol="0">
            <a:spAutoFit/>
          </a:bodyPr>
          <a:lstStyle/>
          <a:p>
            <a:pPr algn="ctr"/>
            <a:r>
              <a:rPr lang="en-US" sz="1600" dirty="0" smtClean="0"/>
              <a:t>PSoC Creator Software</a:t>
            </a:r>
            <a:endParaRPr lang="en-US" sz="1600" dirty="0"/>
          </a:p>
        </p:txBody>
      </p:sp>
      <p:sp>
        <p:nvSpPr>
          <p:cNvPr id="85" name="TextBox 84"/>
          <p:cNvSpPr txBox="1"/>
          <p:nvPr/>
        </p:nvSpPr>
        <p:spPr>
          <a:xfrm>
            <a:off x="27344416" y="21776028"/>
            <a:ext cx="5735560" cy="2554545"/>
          </a:xfrm>
          <a:prstGeom prst="rect">
            <a:avLst/>
          </a:prstGeom>
          <a:noFill/>
        </p:spPr>
        <p:txBody>
          <a:bodyPr wrap="square" rtlCol="0">
            <a:spAutoFit/>
          </a:bodyPr>
          <a:lstStyle/>
          <a:p>
            <a:pPr algn="just"/>
            <a:r>
              <a:rPr lang="en-US" sz="3200" dirty="0" smtClean="0"/>
              <a:t>Using a GUI developed by our team, users are able to configure sample rate, download data, and view any errors </a:t>
            </a:r>
            <a:r>
              <a:rPr lang="en-US" sz="3200" dirty="0" smtClean="0"/>
              <a:t>detected</a:t>
            </a:r>
            <a:r>
              <a:rPr lang="en-US" sz="3200" dirty="0" smtClean="0"/>
              <a:t> </a:t>
            </a:r>
            <a:r>
              <a:rPr lang="en-US" sz="3200" dirty="0" smtClean="0"/>
              <a:t>in the system.</a:t>
            </a:r>
            <a:endParaRPr lang="en-US" sz="3200" dirty="0"/>
          </a:p>
        </p:txBody>
      </p:sp>
      <p:cxnSp>
        <p:nvCxnSpPr>
          <p:cNvPr id="87" name="Straight Arrow Connector 86"/>
          <p:cNvCxnSpPr/>
          <p:nvPr/>
        </p:nvCxnSpPr>
        <p:spPr>
          <a:xfrm>
            <a:off x="25908000" y="21276677"/>
            <a:ext cx="734551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88" name="TextBox 87"/>
          <p:cNvSpPr txBox="1"/>
          <p:nvPr/>
        </p:nvSpPr>
        <p:spPr>
          <a:xfrm>
            <a:off x="27344416" y="24952719"/>
            <a:ext cx="5735560" cy="2554545"/>
          </a:xfrm>
          <a:prstGeom prst="rect">
            <a:avLst/>
          </a:prstGeom>
          <a:noFill/>
        </p:spPr>
        <p:txBody>
          <a:bodyPr wrap="square" rtlCol="0">
            <a:spAutoFit/>
          </a:bodyPr>
          <a:lstStyle/>
          <a:p>
            <a:pPr algn="just"/>
            <a:r>
              <a:rPr lang="en-US" sz="3200" dirty="0" smtClean="0"/>
              <a:t>The base station itself is simple to operate. It has a single RGB LED to indicate system state, and </a:t>
            </a:r>
            <a:r>
              <a:rPr lang="en-US" sz="3200" dirty="0" smtClean="0"/>
              <a:t>two buttons that start or stop sampling</a:t>
            </a:r>
            <a:endParaRPr lang="en-US" sz="3200" dirty="0"/>
          </a:p>
        </p:txBody>
      </p:sp>
      <p:pic>
        <p:nvPicPr>
          <p:cNvPr id="90" name="Picture 8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40378024" y="13881050"/>
            <a:ext cx="2194312" cy="4033355"/>
          </a:xfrm>
          <a:prstGeom prst="rect">
            <a:avLst/>
          </a:prstGeom>
        </p:spPr>
      </p:pic>
      <p:sp>
        <p:nvSpPr>
          <p:cNvPr id="92" name="Rectangle 91"/>
          <p:cNvSpPr/>
          <p:nvPr/>
        </p:nvSpPr>
        <p:spPr>
          <a:xfrm>
            <a:off x="20868499" y="21774879"/>
            <a:ext cx="6302243" cy="558092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GUI Pic Goes Here</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3865</TotalTime>
  <Words>567</Words>
  <Application>Microsoft Office PowerPoint</Application>
  <PresentationFormat>Custom</PresentationFormat>
  <Paragraphs>46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Portland State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Bryan Button</cp:lastModifiedBy>
  <cp:revision>121</cp:revision>
  <dcterms:created xsi:type="dcterms:W3CDTF">2008-12-19T19:08:39Z</dcterms:created>
  <dcterms:modified xsi:type="dcterms:W3CDTF">2014-05-27T13:40:56Z</dcterms:modified>
</cp:coreProperties>
</file>